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1" r:id="rId5"/>
    <p:sldId id="275" r:id="rId6"/>
    <p:sldId id="262" r:id="rId7"/>
    <p:sldId id="263" r:id="rId8"/>
    <p:sldId id="265" r:id="rId9"/>
    <p:sldId id="269" r:id="rId10"/>
    <p:sldId id="268" r:id="rId11"/>
    <p:sldId id="277" r:id="rId12"/>
    <p:sldId id="267" r:id="rId13"/>
    <p:sldId id="276" r:id="rId14"/>
    <p:sldId id="266" r:id="rId15"/>
    <p:sldId id="271" r:id="rId16"/>
    <p:sldId id="270" r:id="rId17"/>
    <p:sldId id="264" r:id="rId18"/>
    <p:sldId id="272" r:id="rId19"/>
    <p:sldId id="273" r:id="rId20"/>
    <p:sldId id="278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F8B"/>
    <a:srgbClr val="2F5597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5T09:09:41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24575,'824'0'0,"-802"-1"0,-1-2 0,0 0 0,0-2 0,0 0 0,-1-1 0,21-9 0,-19 6 0,0 2 0,0 0 0,1 1 0,-1 2 0,29-3 0,295 7 0,-145 3 0,305-3-1365,-481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B8978-4A11-80CA-957A-093306D8A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D71D77-A09B-5F58-018E-80145CB2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C9D02B-526A-351B-32C4-AC8E401F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CA2CD-48FA-6F2E-7750-5FDFFE18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0EAC2-C12A-0BA1-69F2-DB0583A1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7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5A975-EB89-2E15-210F-23ECDB2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49E333-8657-EFE1-6A4F-E67D92E2B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8AF1C-05DC-371B-D9E3-0CF3DC5C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7D8E7-C014-F994-4FD4-44113E8F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64AAD2-9055-3741-4791-FB54A2BB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8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F5687B-55A3-02D5-00CF-484A8AF5A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9DCC38-29C3-E545-658A-ED7D5E35A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83325-14CC-A6D1-838E-7E084E5C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58230A-E822-AAD8-0D16-B8420C05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88A391-6EFE-FF76-C548-29A6816A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11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99D73-0A04-1475-180D-BE5E6D62C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3D0E7B-1EBA-CCDF-C7E0-200785F7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BDED3-B4A4-2D0D-85F2-8514BD9C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FFD2CE-2108-583A-11CB-E19BB3F6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35E2C-ACD4-AC13-7B62-74B882F2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847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5A997-1DE1-2D60-0237-9E479B6C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AE08D-74A1-BAF4-A32C-4DA2E8F33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91254-5888-B95D-F2E1-090ECDF0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09702B-9082-1B9D-E4B1-2D51BBCF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4845E-61A8-F5DD-D47D-EBA0D721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614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15860-434F-7A24-1A40-2AE6FE8B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A882A-A5F6-7652-EC84-DD0A1C389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B2F4C-62E4-92E4-129E-C81686EB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FB449A-6FB6-889A-0A3D-70FEAD3B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11BAD-2C12-0400-C469-A40744C5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47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D7B58-5471-4823-E854-EB2E9549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F0D34-46A7-BCAA-3B29-561FDB18C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9B1231-B72B-2147-2A12-695BC753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84B615-2687-7969-0000-99EB24A9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35C1B2-2725-B579-56E1-9E119EC3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F92A27-F6CC-FD04-80F8-3D42FF35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40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E241D-B7DD-94B4-05AA-46EBC7FB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4F03A7-3A92-5867-335E-3AFAB0B1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265F21-386F-9FB2-CD74-6CD9F2E9C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8ACA5E-CC39-6072-54EB-BE10BCBF9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2F719C-BBCC-EF6F-65D2-9B41CBBD6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2386BB-9140-885F-0BFF-E283D169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7EAB2E-418E-D64E-2321-4AD569FA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2C89DD-A535-F94C-6285-EF09DF45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30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8351E-D89E-0E8A-FB52-FAEA6D27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E1D00D-1A52-5F73-7FFC-90FF856C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375C24-3F2A-0CD5-0921-0C7E6A0F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82ADB1-ABB0-1579-763A-A63E0A8C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167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37C2D-141D-1EE5-C72C-6BBBFB66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FB9695-F6CC-52D0-B983-7A30ED09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68C78A-0312-EDCE-AEF8-AF9CDAFB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04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21F0A-8E9A-72E2-1818-0774C5DEB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BD17C8-BDC2-C0DF-A99A-C713485D0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F795F9-5D0E-79FE-5506-B95104E06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AF6131-C6C0-B676-47D1-5CACBC9D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6A3496-468E-2EA4-3836-F366F50F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C925C8-43C2-8C38-AA4B-D346D517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6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E6C3F-EBCF-2934-E2A2-6AABBF5E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C1EEF5-E5C6-EBCA-2DD0-B05F00A15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05285C-1103-2A5B-D11B-0C66D438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58F84-489C-AF18-2BED-49EA564D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C973D6-13B9-D956-DC3B-93A53B17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007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B94FB-AA00-0755-3545-5F2F0564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61141-D908-34DE-1007-56409E12E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95973-04BE-699D-784B-EB9E2254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B9A7F0-2815-3068-85E2-B63D7628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8C94CD-01BA-53DA-599D-4719DCF5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242BF6-B39D-15C2-807D-CB6AC80E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99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A8558-875E-100F-2971-DAF94477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184297-3DB0-C8D3-4B8E-934E74F68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0692C-89AA-7BFB-1B42-F0E5EA53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FFCCC-A1AF-9C92-3424-80997860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6C3FD-9345-D0F7-784F-9B414E5F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9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E76448-DA80-9D2A-362B-55B7A51B7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EE6F6B-CF89-EBF4-7227-5DE54E124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09ABE-D93F-87C4-DC3A-94977ECF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4B07F-C1EA-D717-EA14-48B7BB69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3E71F-F7E2-75CE-C519-72804097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1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CC7B4-3B88-F5D5-D3B2-4A8FA452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63345-B245-87FD-CB34-1C8BDD4DA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482ED-F723-865D-BB35-D19EE003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4AEA5-48D9-44E3-9B7A-B32B7868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E4DE5F-D33D-95BA-A433-B0B8BC51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20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5E5CC-DB52-F4F2-06A7-0C7D185C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168B1-5C2B-301D-ED80-371BCEA11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7C8CBD-5E93-B253-4553-0F9BEC266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F66B98-05EE-F9DD-761F-563981F9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8B0EDB-E23D-38CA-FFEE-38F66F89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971928-4D3B-A0DA-4502-E73D14A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6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C8239-292B-7785-D812-87EEA463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E9DFF6-9280-FA90-90F3-28679802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E290C1-F433-E769-3A10-6181C0782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9452D9-69D9-2A9D-05CD-BFC186D62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9FFE6F-E3B3-D6DE-9D31-0FCAA2A23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900C79-8C53-2F20-B16C-DA4EEC2F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A6EDB9-50E7-1A15-C513-E89D30CC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1D4A64-0C09-F055-2FF7-1D262D5F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127B3-7C50-F804-6384-6744634D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343B5-DD0A-3E12-52E5-22A77AA0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29C421-AEA1-9AC7-355A-A7661B28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70705A-0752-CB69-04D0-87273067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0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6A2506-C829-DE69-2A60-7976A0B0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044AA2-4992-938D-6C05-05045FAB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B2777D-A422-B780-620C-028A5729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8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F19A5-5A1B-9A21-C129-DB0A71EB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6C966-506F-1B1E-B58D-9D3D0DBFB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45EF43-D804-77CA-56DD-0539DC9C5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805E31-026A-F079-91D2-F388EBF6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FE56CA-B8EA-E013-7BBB-376965E9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52D9C-6B03-2773-1A09-8DF77188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2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9CAD0-8394-8531-86EF-83B92535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0C3F0A-6D52-74B2-4540-D6363D179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5E0A56-5E0B-B5FE-E4A9-C88FC7244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AB1961-C78D-5AEF-3BCA-CA2E7BC7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D7A823-10C1-F54C-8FD1-330E6DDA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A43E-CD12-3B9F-9DCB-C1FDA3FE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84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4A89A0-2CF5-C16C-7EB0-13851063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2809D5-C8AF-4E87-6B1F-9427C811E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7FF01D-DBDC-83DE-79C1-E972D16B9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395CC-1D5C-455C-8688-61B611DC685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71AF11-DE78-6C3C-4B43-3DE23F6B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856B00-DA08-ACA5-F2BA-53B731E4C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E249E-6D15-4616-8E1E-5EA099E40A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4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6F7CD7-3C23-0477-8DFE-AE5AE8B6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8F7B8E-7AFF-9CA0-FACF-4AA48D158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B9B44-4530-C9F6-C6DA-BD984FDD2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D54F1-1C54-4692-85C6-6F039C940E94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D135C-17A6-C2B1-F754-D35758A27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779D40-E66D-E4EA-B9E1-96D88C5CF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A04C6-F9F5-48CA-AFF8-138645F8A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35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0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823F3-435F-0749-C0A3-FD658C7BF6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第三次习题课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DC9E02-3E74-BEB0-9D29-10C14626A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2024/6/16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7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文本, 信件&#10;&#10;描述已自动生成">
            <a:extLst>
              <a:ext uri="{FF2B5EF4-FFF2-40B4-BE49-F238E27FC236}">
                <a16:creationId xmlns:a16="http://schemas.microsoft.com/office/drawing/2014/main" id="{753F682B-3778-D2C3-1D34-B93F53BC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52124"/>
            <a:ext cx="10905066" cy="2153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60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926C6D-6B40-A53E-B4EB-B49BB941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4" y="487490"/>
            <a:ext cx="7452292" cy="9187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72B926-7321-289D-9379-4571DB26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7" y="1582377"/>
            <a:ext cx="7452292" cy="20630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D5A160-82DF-5975-8358-E791B467A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3" y="3901439"/>
            <a:ext cx="7468997" cy="263501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0E1352-262D-37C4-D860-C6D0E06A5992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04B01F-2DAC-56D4-2A42-56D67FE14D25}"/>
              </a:ext>
            </a:extLst>
          </p:cNvPr>
          <p:cNvSpPr txBox="1"/>
          <p:nvPr/>
        </p:nvSpPr>
        <p:spPr>
          <a:xfrm>
            <a:off x="8051205" y="3901439"/>
            <a:ext cx="2148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3.A</a:t>
            </a:r>
          </a:p>
          <a:p>
            <a:r>
              <a:rPr lang="en-US" altLang="zh-CN"/>
              <a:t>4.±5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5.B</a:t>
            </a:r>
          </a:p>
          <a:p>
            <a:r>
              <a:rPr lang="en-US" altLang="zh-CN" dirty="0"/>
              <a:t>6.B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3F840-C0B7-91FF-0621-CC735651084D}"/>
              </a:ext>
            </a:extLst>
          </p:cNvPr>
          <p:cNvSpPr txBox="1"/>
          <p:nvPr/>
        </p:nvSpPr>
        <p:spPr>
          <a:xfrm>
            <a:off x="7829161" y="1035041"/>
            <a:ext cx="409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实的、非负、偶函数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谱密度与自相关函数成傅里叶变换对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CD742A5-BF83-3163-AF98-D25A92BAF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161" y="2116877"/>
            <a:ext cx="4099922" cy="9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2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088141A-3E3B-8147-DB99-1FD3204B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6" y="3713775"/>
            <a:ext cx="4782173" cy="2905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D219A-F7A9-79FD-3549-C42398C1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140810"/>
            <a:ext cx="5450375" cy="6676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58A773-7B0D-1CCC-F698-18E841F7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580" y="321734"/>
            <a:ext cx="405167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D3CD54-143C-9806-ED38-B770537A68F3}"/>
              </a:ext>
            </a:extLst>
          </p:cNvPr>
          <p:cNvGrpSpPr/>
          <p:nvPr/>
        </p:nvGrpSpPr>
        <p:grpSpPr>
          <a:xfrm>
            <a:off x="244813" y="396239"/>
            <a:ext cx="6023907" cy="1701801"/>
            <a:chOff x="0" y="637025"/>
            <a:chExt cx="12192000" cy="300924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4AEE094-7F1A-8268-01FF-7AD01371D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7025"/>
              <a:ext cx="12192000" cy="11033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FFCD6C4-9BB6-597C-36E7-36848CE90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40415"/>
              <a:ext cx="12192000" cy="1905855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33788E4B-7B24-A264-D1B8-B6799B89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1278943"/>
            <a:ext cx="6807200" cy="55790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40A94BB-FD1A-19E7-2917-3D1A0F35ACCB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8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8001CC-3B30-D446-2451-C3CF3BF8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3" y="452933"/>
            <a:ext cx="5851187" cy="2461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E29DC8-FDA0-DDAA-344B-7E35FB2D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3" y="369594"/>
            <a:ext cx="3655547" cy="62709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F1DD0F0-3D86-BB52-0B6F-C54DD120B060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D458B4-90DB-2244-3D31-C49B841D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3" y="3943475"/>
            <a:ext cx="3686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4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86462B-8618-D988-1D0B-DB4861E3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4" y="385969"/>
            <a:ext cx="5944680" cy="14783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229FD-761E-D9CA-EE77-87B763DC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70" y="0"/>
            <a:ext cx="5968176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104ABF-C9C6-9626-C8F6-F43C47C34357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38E5EC-F637-A362-1D16-62C6BF47ACC6}"/>
              </a:ext>
            </a:extLst>
          </p:cNvPr>
          <p:cNvSpPr txBox="1"/>
          <p:nvPr/>
        </p:nvSpPr>
        <p:spPr>
          <a:xfrm>
            <a:off x="585216" y="2368296"/>
            <a:ext cx="534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状态分类</a:t>
            </a:r>
            <a:endParaRPr lang="en-US" altLang="zh-CN" dirty="0"/>
          </a:p>
          <a:p>
            <a:r>
              <a:rPr lang="zh-CN" altLang="en-US" dirty="0"/>
              <a:t>等价类、周期性、常返性、是否正常返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EC7B37C-27A0-4A35-E7A0-01D5B9340FF3}"/>
                  </a:ext>
                </a:extLst>
              </p14:cNvPr>
              <p14:cNvContentPartPr/>
              <p14:nvPr/>
            </p14:nvContentPartPr>
            <p14:xfrm>
              <a:off x="6583608" y="3583440"/>
              <a:ext cx="803520" cy="284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EC7B37C-27A0-4A35-E7A0-01D5B9340F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4608" y="3574440"/>
                <a:ext cx="82116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7104735-91A1-21BC-966D-36168AF6A969}"/>
              </a:ext>
            </a:extLst>
          </p:cNvPr>
          <p:cNvSpPr txBox="1"/>
          <p:nvPr/>
        </p:nvSpPr>
        <p:spPr>
          <a:xfrm>
            <a:off x="8275320" y="3235166"/>
            <a:ext cx="12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非周期</a:t>
            </a:r>
          </a:p>
        </p:txBody>
      </p:sp>
    </p:spTree>
    <p:extLst>
      <p:ext uri="{BB962C8B-B14F-4D97-AF65-F5344CB8AC3E}">
        <p14:creationId xmlns:p14="http://schemas.microsoft.com/office/powerpoint/2010/main" val="140302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9EC98B-8B9B-7587-4CAC-8CE778B1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3" y="383545"/>
            <a:ext cx="8176811" cy="15411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78A880-433F-47A1-463D-4D9E4926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13" y="2172017"/>
            <a:ext cx="8176811" cy="356951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DCECB0-8C82-23D1-4712-720F80556034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EF61FB-736E-5AAE-557A-8E4AF2890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00" y="1924689"/>
            <a:ext cx="4109399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DDE25-72FD-77D8-A9C6-F4FC9AB5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3" y="480537"/>
            <a:ext cx="5800888" cy="10993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F9AA38-0148-5A74-A437-C8F9D4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53" y="456055"/>
            <a:ext cx="6170047" cy="63922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DBE62E-8BEB-6951-BD1E-556E5C1C6C68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483CC-8420-7E69-E4AA-0ACDDE7310F4}"/>
              </a:ext>
            </a:extLst>
          </p:cNvPr>
          <p:cNvSpPr txBox="1"/>
          <p:nvPr/>
        </p:nvSpPr>
        <p:spPr>
          <a:xfrm>
            <a:off x="329184" y="1984248"/>
            <a:ext cx="500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判断平稳性：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均值为常数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协方差只与</a:t>
            </a:r>
            <a:r>
              <a:rPr lang="en-US" altLang="zh-CN" dirty="0"/>
              <a:t>t-s</a:t>
            </a:r>
            <a:r>
              <a:rPr lang="zh-CN" altLang="en-US" dirty="0"/>
              <a:t>有关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二阶矩存在（通常用方差来判断）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9B7381-40EF-5AA3-8AEB-02010A7B3523}"/>
              </a:ext>
            </a:extLst>
          </p:cNvPr>
          <p:cNvSpPr txBox="1"/>
          <p:nvPr/>
        </p:nvSpPr>
        <p:spPr>
          <a:xfrm>
            <a:off x="310896" y="3739896"/>
            <a:ext cx="501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一般都是用均值遍历性定理进行计算，几乎不会使用定义</a:t>
            </a:r>
            <a:endParaRPr lang="en-US" altLang="zh-CN" dirty="0"/>
          </a:p>
          <a:p>
            <a:r>
              <a:rPr lang="zh-CN" altLang="en-US" dirty="0"/>
              <a:t>且定义中要求为</a:t>
            </a:r>
            <a:r>
              <a:rPr lang="en-US" altLang="zh-CN" dirty="0"/>
              <a:t>L2</a:t>
            </a:r>
            <a:r>
              <a:rPr lang="zh-CN" altLang="en-US" dirty="0"/>
              <a:t>均方收敛</a:t>
            </a:r>
          </a:p>
        </p:txBody>
      </p:sp>
    </p:spTree>
    <p:extLst>
      <p:ext uri="{BB962C8B-B14F-4D97-AF65-F5344CB8AC3E}">
        <p14:creationId xmlns:p14="http://schemas.microsoft.com/office/powerpoint/2010/main" val="1760541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9EAFBE7A-B074-FFAD-BB5C-68B5295F20EE}"/>
              </a:ext>
            </a:extLst>
          </p:cNvPr>
          <p:cNvSpPr txBox="1">
            <a:spLocks/>
          </p:cNvSpPr>
          <p:nvPr/>
        </p:nvSpPr>
        <p:spPr>
          <a:xfrm>
            <a:off x="1712879" y="2039620"/>
            <a:ext cx="9550422" cy="3164840"/>
          </a:xfrm>
          <a:prstGeom prst="rect">
            <a:avLst/>
          </a:prstGeom>
        </p:spPr>
        <p:txBody>
          <a:bodyPr/>
          <a:lstStyle>
            <a:lvl1pPr marL="363538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400" b="1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2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marR="0" lvl="0" indent="-363538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半开卷，可携带一张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A4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纸</a:t>
            </a:r>
            <a:endParaRPr kumimoji="0" lang="en-US" altLang="zh-CN" sz="24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可携带没有通讯功能的普通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计算器</a:t>
            </a:r>
            <a:endParaRPr kumimoji="0" lang="en-US" altLang="zh-CN" sz="24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考试前会安排一次现场答疑</a:t>
            </a:r>
            <a:endParaRPr kumimoji="0" lang="en-US" altLang="zh-CN" sz="24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63538" marR="0" lvl="0" indent="-363538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考试范围</a:t>
            </a:r>
            <a:endParaRPr lang="en-US" altLang="zh-CN" dirty="0">
              <a:solidFill>
                <a:srgbClr val="DBDBDB">
                  <a:lumMod val="25000"/>
                </a:srgbClr>
              </a:solidFill>
              <a:latin typeface="Arial"/>
              <a:ea typeface="微软雅黑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92D050"/>
              </a:buClr>
              <a:buSzTx/>
              <a:buNone/>
              <a:tabLst/>
              <a:defRPr/>
            </a:pPr>
            <a:r>
              <a:rPr lang="zh-CN" altLang="en-US" dirty="0">
                <a:solidFill>
                  <a:srgbClr val="DBDBDB">
                    <a:lumMod val="25000"/>
                  </a:srgbClr>
                </a:solidFill>
                <a:latin typeface="Arial"/>
                <a:ea typeface="微软雅黑"/>
              </a:rPr>
              <a:t>布朗运动之前的内容</a:t>
            </a:r>
            <a:endParaRPr kumimoji="0" lang="en-US" altLang="zh-CN" sz="2200" b="0" i="0" u="none" strike="noStrike" kern="1200" cap="none" spc="300" normalizeH="0" baseline="0" noProof="0" dirty="0">
              <a:ln>
                <a:noFill/>
              </a:ln>
              <a:solidFill>
                <a:srgbClr val="DBDBDB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A520E7F3-AE71-8097-7C62-78039D846B8D}"/>
              </a:ext>
            </a:extLst>
          </p:cNvPr>
          <p:cNvSpPr/>
          <p:nvPr/>
        </p:nvSpPr>
        <p:spPr>
          <a:xfrm flipV="1">
            <a:off x="244813" y="1140605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CFA47C-F08C-350B-06AD-C392CBCD5101}"/>
              </a:ext>
            </a:extLst>
          </p:cNvPr>
          <p:cNvSpPr/>
          <p:nvPr/>
        </p:nvSpPr>
        <p:spPr>
          <a:xfrm>
            <a:off x="244813" y="440257"/>
            <a:ext cx="3147611" cy="523219"/>
          </a:xfrm>
          <a:prstGeom prst="roundRect">
            <a:avLst>
              <a:gd name="adj" fmla="val 17499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考试注意事项</a:t>
            </a:r>
          </a:p>
        </p:txBody>
      </p:sp>
    </p:spTree>
    <p:extLst>
      <p:ext uri="{BB962C8B-B14F-4D97-AF65-F5344CB8AC3E}">
        <p14:creationId xmlns:p14="http://schemas.microsoft.com/office/powerpoint/2010/main" val="128492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5A651DD8-3DC1-9B74-1249-96018544E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07" y="0"/>
            <a:ext cx="9145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47D0B-C284-5B34-37B6-B0313984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31775"/>
            <a:ext cx="10515600" cy="1325563"/>
          </a:xfrm>
        </p:spPr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DFFD2-821C-0765-77CF-9EFF15C15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r>
              <a:rPr lang="zh-CN" altLang="en-US" dirty="0"/>
              <a:t>一、作业习题讲解</a:t>
            </a:r>
            <a:endParaRPr lang="en-US" altLang="zh-CN" dirty="0"/>
          </a:p>
          <a:p>
            <a:r>
              <a:rPr lang="zh-CN" altLang="en-US" dirty="0"/>
              <a:t>二、</a:t>
            </a:r>
            <a:r>
              <a:rPr lang="en-US" altLang="zh-CN" dirty="0"/>
              <a:t>2021-2022</a:t>
            </a:r>
            <a:r>
              <a:rPr lang="zh-CN" altLang="en-US" dirty="0"/>
              <a:t>第二学期期末试卷</a:t>
            </a:r>
            <a:endParaRPr lang="en-US" altLang="zh-CN" dirty="0"/>
          </a:p>
          <a:p>
            <a:r>
              <a:rPr lang="zh-CN" altLang="en-US" dirty="0"/>
              <a:t>三、考试注意事项</a:t>
            </a:r>
          </a:p>
        </p:txBody>
      </p:sp>
    </p:spTree>
    <p:extLst>
      <p:ext uri="{BB962C8B-B14F-4D97-AF65-F5344CB8AC3E}">
        <p14:creationId xmlns:p14="http://schemas.microsoft.com/office/powerpoint/2010/main" val="328442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A8DF2B-175F-C5CB-3792-B16A1DECA6AE}"/>
              </a:ext>
            </a:extLst>
          </p:cNvPr>
          <p:cNvSpPr txBox="1"/>
          <p:nvPr/>
        </p:nvSpPr>
        <p:spPr>
          <a:xfrm>
            <a:off x="2804160" y="2072640"/>
            <a:ext cx="700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字酷堂清楷体" panose="02010601030101010101" pitchFamily="2" charset="-122"/>
                <a:ea typeface="字酷堂清楷体" panose="02010601030101010101" pitchFamily="2" charset="-122"/>
              </a:rPr>
              <a:t>祝大家考试顺利！</a:t>
            </a:r>
          </a:p>
        </p:txBody>
      </p:sp>
    </p:spTree>
    <p:extLst>
      <p:ext uri="{BB962C8B-B14F-4D97-AF65-F5344CB8AC3E}">
        <p14:creationId xmlns:p14="http://schemas.microsoft.com/office/powerpoint/2010/main" val="349057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3DAC25-A17D-48CA-E1C4-7CFA92D0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40" y="1921970"/>
            <a:ext cx="7498080" cy="482399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248BE3C-DAD7-E20A-BDEE-F60D99C7C92B}"/>
              </a:ext>
            </a:extLst>
          </p:cNvPr>
          <p:cNvSpPr/>
          <p:nvPr/>
        </p:nvSpPr>
        <p:spPr>
          <a:xfrm>
            <a:off x="244813" y="245095"/>
            <a:ext cx="1931460" cy="523219"/>
          </a:xfrm>
          <a:prstGeom prst="roundRect">
            <a:avLst>
              <a:gd name="adj" fmla="val 1749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作业习题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3EFE5-0C2C-9A88-644E-6CD0D2ADDB56}"/>
              </a:ext>
            </a:extLst>
          </p:cNvPr>
          <p:cNvSpPr txBox="1"/>
          <p:nvPr/>
        </p:nvSpPr>
        <p:spPr>
          <a:xfrm>
            <a:off x="244813" y="768314"/>
            <a:ext cx="92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HW11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112037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112037"/>
            <a:ext cx="2936132" cy="45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112037"/>
            <a:ext cx="293613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112037"/>
            <a:ext cx="293613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0F4390-9541-871F-02F6-F1E75DAA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40" y="227843"/>
            <a:ext cx="8094926" cy="16041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589A54-83D2-FDFA-8C3A-535BE5FD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3" y="1496695"/>
            <a:ext cx="2507574" cy="11174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85437D-1D5F-50A4-0C12-FC2AD263B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67" y="2577721"/>
            <a:ext cx="3932073" cy="11699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536461-D174-0E70-9CE8-C5FEDA2F2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67" y="4167194"/>
            <a:ext cx="3724932" cy="51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文本, 信件&#10;&#10;描述已自动生成">
            <a:extLst>
              <a:ext uri="{FF2B5EF4-FFF2-40B4-BE49-F238E27FC236}">
                <a16:creationId xmlns:a16="http://schemas.microsoft.com/office/drawing/2014/main" id="{C813FF4C-223F-C564-EA5A-F1C787F2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25" y="345229"/>
            <a:ext cx="9187856" cy="599507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0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CE3EFE5-0C2C-9A88-644E-6CD0D2ADDB56}"/>
              </a:ext>
            </a:extLst>
          </p:cNvPr>
          <p:cNvSpPr txBox="1"/>
          <p:nvPr/>
        </p:nvSpPr>
        <p:spPr>
          <a:xfrm>
            <a:off x="208604" y="263128"/>
            <a:ext cx="111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HW11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D2D6E7-2421-5EBF-0576-3528FA82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800457"/>
            <a:ext cx="8386756" cy="362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E53005-3609-2D5D-09FD-E6D48C7C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0" y="1634251"/>
            <a:ext cx="6315075" cy="3362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823276-1155-284A-CAA9-0C5313D4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3" y="1496695"/>
            <a:ext cx="2507574" cy="11174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21E74E-B603-1582-E4D1-EE461D535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" y="3200012"/>
            <a:ext cx="2021416" cy="8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3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CE3EFE5-0C2C-9A88-644E-6CD0D2ADDB56}"/>
              </a:ext>
            </a:extLst>
          </p:cNvPr>
          <p:cNvSpPr txBox="1"/>
          <p:nvPr/>
        </p:nvSpPr>
        <p:spPr>
          <a:xfrm>
            <a:off x="208604" y="263128"/>
            <a:ext cx="111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HW11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8F5FE3-4433-F6B1-BA84-88C43829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49" y="1965955"/>
            <a:ext cx="7516734" cy="42265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F6ED90-EAED-6A03-B656-9559A814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48" y="871872"/>
            <a:ext cx="9436435" cy="8328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199A52-0ACE-40AD-FF0E-5725952D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4" y="1965956"/>
            <a:ext cx="3476428" cy="12511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D02BD0-C6EB-D60D-846C-36C00029A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72" y="4396742"/>
            <a:ext cx="3431560" cy="5438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39AA09-7C52-2E2F-70B2-9E9B76BB5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13" y="3429000"/>
            <a:ext cx="25717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CE3EFE5-0C2C-9A88-644E-6CD0D2ADDB56}"/>
              </a:ext>
            </a:extLst>
          </p:cNvPr>
          <p:cNvSpPr txBox="1"/>
          <p:nvPr/>
        </p:nvSpPr>
        <p:spPr>
          <a:xfrm>
            <a:off x="208604" y="263128"/>
            <a:ext cx="111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HW11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0FD100-BA87-975D-0A24-69ACA664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45" y="597035"/>
            <a:ext cx="8183881" cy="601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EB3317-AB15-4A51-C8EF-ED5C7107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153" y="1532085"/>
            <a:ext cx="7191375" cy="35909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A8FA53-4A78-0BBA-906C-23E049EF3D2F}"/>
              </a:ext>
            </a:extLst>
          </p:cNvPr>
          <p:cNvSpPr txBox="1"/>
          <p:nvPr/>
        </p:nvSpPr>
        <p:spPr>
          <a:xfrm>
            <a:off x="208604" y="1070420"/>
            <a:ext cx="1785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关于均方差</a:t>
            </a:r>
            <a:endParaRPr lang="en-US" altLang="zh-CN" dirty="0"/>
          </a:p>
          <a:p>
            <a:r>
              <a:rPr lang="zh-CN" altLang="en-US" dirty="0"/>
              <a:t>有的说是方差</a:t>
            </a:r>
            <a:endParaRPr lang="en-US" altLang="zh-CN" dirty="0"/>
          </a:p>
          <a:p>
            <a:r>
              <a:rPr lang="zh-CN" altLang="en-US" dirty="0"/>
              <a:t>有的说是标准差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B8286A-411E-5CF4-862E-D51DAA0F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04" y="2133600"/>
            <a:ext cx="120872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FB49102-6075-79CD-EB44-A3416382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3" y="2854405"/>
            <a:ext cx="4920974" cy="29466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E3EFE5-0C2C-9A88-644E-6CD0D2ADDB56}"/>
              </a:ext>
            </a:extLst>
          </p:cNvPr>
          <p:cNvSpPr txBox="1"/>
          <p:nvPr/>
        </p:nvSpPr>
        <p:spPr>
          <a:xfrm>
            <a:off x="208604" y="263128"/>
            <a:ext cx="111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HW12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F92EB6-DBA6-F8CC-7762-808925FF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8" y="894070"/>
            <a:ext cx="4133404" cy="18526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1C9533-1084-32B2-768D-FFE516350182}"/>
              </a:ext>
            </a:extLst>
          </p:cNvPr>
          <p:cNvSpPr txBox="1"/>
          <p:nvPr/>
        </p:nvSpPr>
        <p:spPr>
          <a:xfrm>
            <a:off x="5116068" y="524738"/>
            <a:ext cx="551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/>
              <a:t>证明布朗运动的平移不变性与尺度不变性。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963185-B06B-894B-2D72-4E40BB16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68" y="894070"/>
            <a:ext cx="4768596" cy="578713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87F8ED-B951-3772-D6AA-034B2582FAED}"/>
              </a:ext>
            </a:extLst>
          </p:cNvPr>
          <p:cNvSpPr txBox="1"/>
          <p:nvPr/>
        </p:nvSpPr>
        <p:spPr>
          <a:xfrm>
            <a:off x="244813" y="5952744"/>
            <a:ext cx="487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注意这里的两个</a:t>
            </a:r>
            <a:r>
              <a:rPr lang="en-US" altLang="zh-CN" dirty="0"/>
              <a:t>c</a:t>
            </a:r>
            <a:r>
              <a:rPr lang="zh-CN" altLang="en-US" dirty="0"/>
              <a:t>实际上是不一样的常数。</a:t>
            </a:r>
          </a:p>
        </p:txBody>
      </p:sp>
    </p:spTree>
    <p:extLst>
      <p:ext uri="{BB962C8B-B14F-4D97-AF65-F5344CB8AC3E}">
        <p14:creationId xmlns:p14="http://schemas.microsoft.com/office/powerpoint/2010/main" val="38309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E0F7DE3-BBE4-2CFF-4600-4B1C4CA65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2" r="7589"/>
          <a:stretch/>
        </p:blipFill>
        <p:spPr>
          <a:xfrm>
            <a:off x="0" y="0"/>
            <a:ext cx="916183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B98B69-99E4-8393-22D8-A424F953A195}"/>
              </a:ext>
            </a:extLst>
          </p:cNvPr>
          <p:cNvSpPr/>
          <p:nvPr/>
        </p:nvSpPr>
        <p:spPr>
          <a:xfrm>
            <a:off x="244813" y="217409"/>
            <a:ext cx="2936132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7DAD17-691A-A4D9-2A0F-8EA946D31A8E}"/>
              </a:ext>
            </a:extLst>
          </p:cNvPr>
          <p:cNvSpPr/>
          <p:nvPr/>
        </p:nvSpPr>
        <p:spPr>
          <a:xfrm>
            <a:off x="3217153" y="217409"/>
            <a:ext cx="2936132" cy="457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5B666-8B81-76CF-3870-C44331C08FDE}"/>
              </a:ext>
            </a:extLst>
          </p:cNvPr>
          <p:cNvSpPr/>
          <p:nvPr/>
        </p:nvSpPr>
        <p:spPr>
          <a:xfrm>
            <a:off x="6189493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9DA582-A680-CC1D-B097-8E3400A22B06}"/>
              </a:ext>
            </a:extLst>
          </p:cNvPr>
          <p:cNvSpPr/>
          <p:nvPr/>
        </p:nvSpPr>
        <p:spPr>
          <a:xfrm>
            <a:off x="9161834" y="217409"/>
            <a:ext cx="293613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FACE0C2-B184-947C-380B-605B4308DDA4}"/>
              </a:ext>
            </a:extLst>
          </p:cNvPr>
          <p:cNvSpPr/>
          <p:nvPr/>
        </p:nvSpPr>
        <p:spPr>
          <a:xfrm>
            <a:off x="244813" y="373111"/>
            <a:ext cx="1931460" cy="523219"/>
          </a:xfrm>
          <a:prstGeom prst="roundRect">
            <a:avLst>
              <a:gd name="adj" fmla="val 1749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试卷讲解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A3B15F-A621-8F0D-BEC2-B7150EE96DE8}"/>
              </a:ext>
            </a:extLst>
          </p:cNvPr>
          <p:cNvSpPr/>
          <p:nvPr/>
        </p:nvSpPr>
        <p:spPr>
          <a:xfrm>
            <a:off x="1524000" y="4795520"/>
            <a:ext cx="2560320" cy="375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35ED76-1B89-9180-D48E-CFED094ECC8C}"/>
              </a:ext>
            </a:extLst>
          </p:cNvPr>
          <p:cNvSpPr txBox="1"/>
          <p:nvPr/>
        </p:nvSpPr>
        <p:spPr>
          <a:xfrm>
            <a:off x="9448800" y="4795520"/>
            <a:ext cx="91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(1)</a:t>
            </a:r>
            <a:r>
              <a:rPr lang="zh-CN" altLang="en-US" sz="2400" dirty="0"/>
              <a:t>错</a:t>
            </a:r>
            <a:endParaRPr lang="en-US" altLang="zh-CN" sz="2400" dirty="0"/>
          </a:p>
          <a:p>
            <a:r>
              <a:rPr lang="en-US" altLang="zh-CN" sz="2400" dirty="0"/>
              <a:t>(2)</a:t>
            </a:r>
            <a:r>
              <a:rPr lang="zh-CN" altLang="en-US" sz="2400" dirty="0"/>
              <a:t>对</a:t>
            </a:r>
            <a:endParaRPr lang="en-US" altLang="zh-CN" sz="2400" dirty="0"/>
          </a:p>
          <a:p>
            <a:r>
              <a:rPr lang="en-US" altLang="zh-CN" sz="2400" dirty="0"/>
              <a:t>(3)</a:t>
            </a:r>
            <a:r>
              <a:rPr lang="zh-CN" altLang="en-US" sz="2400" dirty="0"/>
              <a:t>对</a:t>
            </a:r>
            <a:endParaRPr lang="en-US" altLang="zh-CN" sz="2400" dirty="0"/>
          </a:p>
          <a:p>
            <a:r>
              <a:rPr lang="en-US" altLang="zh-CN" sz="2400" dirty="0"/>
              <a:t>(4)</a:t>
            </a:r>
            <a:r>
              <a:rPr lang="zh-CN" altLang="en-US" sz="2400" dirty="0"/>
              <a:t>错</a:t>
            </a:r>
            <a:endParaRPr lang="en-US" altLang="zh-CN" sz="2400" dirty="0"/>
          </a:p>
          <a:p>
            <a:r>
              <a:rPr lang="en-US" altLang="zh-CN" sz="2400" dirty="0"/>
              <a:t>(5)</a:t>
            </a:r>
            <a:r>
              <a:rPr lang="zh-CN" altLang="en-US" sz="2400" dirty="0"/>
              <a:t>对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A4C852-3776-C0F8-9BE0-AD3E1E933DEE}"/>
              </a:ext>
            </a:extLst>
          </p:cNvPr>
          <p:cNvSpPr txBox="1"/>
          <p:nvPr/>
        </p:nvSpPr>
        <p:spPr>
          <a:xfrm>
            <a:off x="9155738" y="1273452"/>
            <a:ext cx="3030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只要存在正常返状态， 平稳分布就存在， 但不一定唯一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507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宋体+Time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222</Words>
  <Application>Microsoft Office PowerPoint</Application>
  <PresentationFormat>宽屏</PresentationFormat>
  <Paragraphs>46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Helvetica Neue</vt:lpstr>
      <vt:lpstr>等线</vt:lpstr>
      <vt:lpstr>等线 Light</vt:lpstr>
      <vt:lpstr>宋体</vt:lpstr>
      <vt:lpstr>微软雅黑</vt:lpstr>
      <vt:lpstr>字酷堂清楷体</vt:lpstr>
      <vt:lpstr>Arial</vt:lpstr>
      <vt:lpstr>Times New Roman</vt:lpstr>
      <vt:lpstr>Wingdings</vt:lpstr>
      <vt:lpstr>Office 主题​​</vt:lpstr>
      <vt:lpstr>1_Office 主题​​</vt:lpstr>
      <vt:lpstr>第三次习题课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佳成 唐</dc:creator>
  <cp:lastModifiedBy>佳成 唐</cp:lastModifiedBy>
  <cp:revision>5</cp:revision>
  <dcterms:created xsi:type="dcterms:W3CDTF">2024-06-14T08:29:05Z</dcterms:created>
  <dcterms:modified xsi:type="dcterms:W3CDTF">2024-06-15T12:32:20Z</dcterms:modified>
</cp:coreProperties>
</file>